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319" r:id="rId3"/>
    <p:sldId id="320" r:id="rId4"/>
    <p:sldId id="321" r:id="rId5"/>
    <p:sldId id="322" r:id="rId6"/>
    <p:sldId id="326" r:id="rId7"/>
    <p:sldId id="327" r:id="rId8"/>
    <p:sldId id="328" r:id="rId9"/>
    <p:sldId id="330" r:id="rId10"/>
    <p:sldId id="331" r:id="rId11"/>
    <p:sldId id="332" r:id="rId12"/>
    <p:sldId id="333" r:id="rId13"/>
    <p:sldId id="334" r:id="rId1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27"/>
  </p:normalViewPr>
  <p:slideViewPr>
    <p:cSldViewPr showGuides="1">
      <p:cViewPr varScale="1">
        <p:scale>
          <a:sx n="124" d="100"/>
          <a:sy n="124" d="100"/>
        </p:scale>
        <p:origin x="5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/>
              <a:t>Data, Models and Decisions  Fall 2016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98B3C35-D741-404E-9A7B-1DD0F3E2648E}" type="datetimeFigureOut">
              <a:rPr lang="en-US" smtClean="0"/>
              <a:t>9/16/21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499181E-7C27-DF44-B548-B49DBD25B6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22481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/>
              <a:t>Data, Models and Decisions  Fall 2016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2E081B2-5ED3-407A-9FD1-D7D4E344088E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BE57C2E-3234-42CA-87D7-5BB0CD4CE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28285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4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60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054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41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578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234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510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32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105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613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41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005670D-5057-4B60-A257-867B1F82A9C0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70D-5057-4B60-A257-867B1F82A9C0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005670D-5057-4B60-A257-867B1F82A9C0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70D-5057-4B60-A257-867B1F82A9C0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70D-5057-4B60-A257-867B1F82A9C0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005670D-5057-4B60-A257-867B1F82A9C0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005670D-5057-4B60-A257-867B1F82A9C0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70D-5057-4B60-A257-867B1F82A9C0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70D-5057-4B60-A257-867B1F82A9C0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70D-5057-4B60-A257-867B1F82A9C0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005670D-5057-4B60-A257-867B1F82A9C0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005670D-5057-4B60-A257-867B1F82A9C0}" type="datetimeFigureOut">
              <a:rPr lang="en-US" smtClean="0"/>
              <a:pPr/>
              <a:t>9/16/21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8077200" cy="1828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RECITATION 2:</a:t>
            </a:r>
            <a:br>
              <a:rPr lang="en-US" dirty="0"/>
            </a:br>
            <a:r>
              <a:rPr lang="en-US" dirty="0"/>
              <a:t>Data quality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81800" cy="685800"/>
          </a:xfrm>
        </p:spPr>
        <p:txBody>
          <a:bodyPr>
            <a:normAutofit/>
          </a:bodyPr>
          <a:lstStyle/>
          <a:p>
            <a:r>
              <a:rPr lang="en-US" dirty="0"/>
              <a:t>15.774/780 (Fall 2021)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91629" y="27026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Bivariate approach (categorical)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>
              <a:spcBef>
                <a:spcPts val="1200"/>
              </a:spcBef>
            </a:pPr>
            <a:endParaRPr lang="en-US" sz="22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F38B91-F32A-7B4F-AA50-E31554A4548A}"/>
              </a:ext>
            </a:extLst>
          </p:cNvPr>
          <p:cNvSpPr txBox="1">
            <a:spLocks/>
          </p:cNvSpPr>
          <p:nvPr/>
        </p:nvSpPr>
        <p:spPr>
          <a:xfrm>
            <a:off x="765048" y="1752600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500" dirty="0"/>
              <a:t>If different groups, consider side-by-side boxplots:</a:t>
            </a:r>
          </a:p>
          <a:p>
            <a:pPr>
              <a:spcBef>
                <a:spcPts val="1200"/>
              </a:spcBef>
            </a:pPr>
            <a:endParaRPr lang="en-US" sz="2500" dirty="0"/>
          </a:p>
          <a:p>
            <a:pPr lvl="1"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19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 marL="365760" lvl="1" indent="0">
              <a:spcBef>
                <a:spcPts val="1200"/>
              </a:spcBef>
              <a:buNone/>
            </a:pPr>
            <a:endParaRPr lang="en-US" sz="1900" dirty="0"/>
          </a:p>
          <a:p>
            <a:pPr lvl="2">
              <a:spcBef>
                <a:spcPts val="1200"/>
              </a:spcBef>
            </a:pPr>
            <a:endParaRPr lang="en-US" sz="19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78A374-2028-5C4C-889C-8D48B093F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8401"/>
            <a:ext cx="9144000" cy="454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Bivariate approach (continuous)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>
              <a:spcBef>
                <a:spcPts val="1200"/>
              </a:spcBef>
            </a:pPr>
            <a:endParaRPr lang="en-US" sz="22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F38B91-F32A-7B4F-AA50-E31554A4548A}"/>
              </a:ext>
            </a:extLst>
          </p:cNvPr>
          <p:cNvSpPr txBox="1">
            <a:spLocks/>
          </p:cNvSpPr>
          <p:nvPr/>
        </p:nvSpPr>
        <p:spPr>
          <a:xfrm>
            <a:off x="765048" y="1752600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500" dirty="0"/>
              <a:t>Points are in reasonable range for X/Y individually</a:t>
            </a:r>
          </a:p>
          <a:p>
            <a:pPr>
              <a:spcBef>
                <a:spcPts val="1200"/>
              </a:spcBef>
            </a:pPr>
            <a:r>
              <a:rPr lang="en-US" sz="2500" dirty="0"/>
              <a:t>But they might not fit the observed relationship</a:t>
            </a:r>
          </a:p>
          <a:p>
            <a:pPr>
              <a:spcBef>
                <a:spcPts val="1200"/>
              </a:spcBef>
            </a:pPr>
            <a:endParaRPr lang="en-US" sz="19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 marL="365760" lvl="1" indent="0">
              <a:spcBef>
                <a:spcPts val="1200"/>
              </a:spcBef>
              <a:buNone/>
            </a:pPr>
            <a:endParaRPr lang="en-US" sz="1900" dirty="0"/>
          </a:p>
          <a:p>
            <a:pPr lvl="2">
              <a:spcBef>
                <a:spcPts val="1200"/>
              </a:spcBef>
            </a:pPr>
            <a:endParaRPr lang="en-US" sz="19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7BBCA4-ABB2-CA4A-A812-A3648F272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197"/>
          <a:stretch/>
        </p:blipFill>
        <p:spPr>
          <a:xfrm>
            <a:off x="650074" y="2999269"/>
            <a:ext cx="7912100" cy="377825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52255B6-8DBC-FF4F-9106-12DDF37B289F}"/>
              </a:ext>
            </a:extLst>
          </p:cNvPr>
          <p:cNvSpPr/>
          <p:nvPr/>
        </p:nvSpPr>
        <p:spPr>
          <a:xfrm>
            <a:off x="3352800" y="5029200"/>
            <a:ext cx="1447800" cy="24572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FA3AD38-4BAD-3443-BD81-EEF9DF1CE63F}"/>
              </a:ext>
            </a:extLst>
          </p:cNvPr>
          <p:cNvSpPr/>
          <p:nvPr/>
        </p:nvSpPr>
        <p:spPr>
          <a:xfrm>
            <a:off x="1676400" y="3725238"/>
            <a:ext cx="762000" cy="122776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794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Multivariate (Cook’s distance)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>
              <a:spcBef>
                <a:spcPts val="1200"/>
              </a:spcBef>
            </a:pPr>
            <a:endParaRPr lang="en-US" sz="22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38B91-F32A-7B4F-AA50-E31554A4548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5048" y="1752600"/>
                <a:ext cx="8153400" cy="4495800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kumimoji="0"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200"/>
                  </a:spcBef>
                </a:pPr>
                <a:r>
                  <a:rPr lang="en-US" sz="2500" dirty="0"/>
                  <a:t>Point is an outlier if it is “influential” according to: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Coo</m:t>
                              </m:r>
                              <m:sSup>
                                <m:sSup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p>
                                  <m:r>
                                    <a:rPr lang="en-US" sz="2500" b="0" i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500" b="0" i="0" smtClean="0">
                                  <a:latin typeface="Cambria Math" panose="02040503050406030204" pitchFamily="18" charset="0"/>
                                </a:rPr>
                                <m:t>Distance</m:t>
                              </m:r>
                            </m:e>
                          </m:d>
                        </m:e>
                        <m:sub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𝑀𝑆𝐸</m:t>
                          </m:r>
                        </m:den>
                      </m:f>
                      <m:r>
                        <a:rPr lang="en-US" sz="2500" b="0" i="1" smtClean="0">
                          <a:latin typeface="Cambria Math" panose="02040503050406030204" pitchFamily="18" charset="0"/>
                        </a:rPr>
                        <m:t>  </m:t>
                      </m:r>
                      <m:nary>
                        <m:naryPr>
                          <m:chr m:val="∑"/>
                          <m:ctrlPr>
                            <a:rPr lang="en-US" sz="2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5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5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5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500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500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5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5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5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500" b="0" i="1" dirty="0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d>
                                        <m:dPr>
                                          <m:ctrlPr>
                                            <a:rPr lang="en-US" sz="25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5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500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/>
                  <a:t>    Regression’s prediction for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sz="2200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sz="2200" dirty="0"/>
                  <a:t> Regression’s prediction for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200" dirty="0"/>
                  <a:t> </a:t>
                </a:r>
                <a:r>
                  <a:rPr lang="en-US" sz="2200" b="1" i="1" dirty="0"/>
                  <a:t>after removing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b="1" dirty="0"/>
                  <a:t> </a:t>
                </a:r>
                <a:r>
                  <a:rPr lang="en-US" sz="2200" b="1" i="1" dirty="0"/>
                  <a:t>from dataset</a:t>
                </a:r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200" b="1" dirty="0"/>
                  <a:t>      </a:t>
                </a:r>
                <a:r>
                  <a:rPr lang="en-US" sz="2200" dirty="0"/>
                  <a:t>number of features</a:t>
                </a:r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𝑀𝑆𝐸</m:t>
                    </m:r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mean squared error</a:t>
                </a:r>
                <a:r>
                  <a:rPr lang="en-US" sz="2200" b="1" dirty="0"/>
                  <a:t>   </a:t>
                </a:r>
              </a:p>
              <a:p>
                <a:pPr>
                  <a:spcBef>
                    <a:spcPts val="1200"/>
                  </a:spcBef>
                </a:pPr>
                <a:endParaRPr lang="en-US" sz="1900" dirty="0"/>
              </a:p>
              <a:p>
                <a:pPr>
                  <a:spcBef>
                    <a:spcPts val="1200"/>
                  </a:spcBef>
                </a:pPr>
                <a:endParaRPr lang="en-US" sz="2200" dirty="0"/>
              </a:p>
              <a:p>
                <a:pPr marL="365760" lvl="1" indent="0">
                  <a:spcBef>
                    <a:spcPts val="1200"/>
                  </a:spcBef>
                  <a:buNone/>
                </a:pPr>
                <a:endParaRPr lang="en-US" sz="1900" dirty="0"/>
              </a:p>
              <a:p>
                <a:pPr lvl="2">
                  <a:spcBef>
                    <a:spcPts val="1200"/>
                  </a:spcBef>
                </a:pPr>
                <a:endParaRPr lang="en-US" sz="1900" dirty="0"/>
              </a:p>
              <a:p>
                <a:pPr lvl="1">
                  <a:spcBef>
                    <a:spcPts val="1200"/>
                  </a:spcBef>
                </a:pPr>
                <a:endParaRPr lang="en-US" sz="1900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DF38B91-F32A-7B4F-AA50-E31554A454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48" y="1752600"/>
                <a:ext cx="8153400" cy="4495800"/>
              </a:xfrm>
              <a:prstGeom prst="rect">
                <a:avLst/>
              </a:prstGeom>
              <a:blipFill>
                <a:blip r:embed="rId3"/>
                <a:stretch>
                  <a:fillRect l="-311" t="-19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B7B150D-145A-8049-8A1E-05D2B8FE62B7}"/>
                  </a:ext>
                </a:extLst>
              </p:cNvPr>
              <p:cNvSpPr/>
              <p:nvPr/>
            </p:nvSpPr>
            <p:spPr>
              <a:xfrm>
                <a:off x="992124" y="5606265"/>
                <a:ext cx="7699248" cy="7620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/>
                  <a:t>Intuition: </a:t>
                </a:r>
                <a:r>
                  <a:rPr lang="en-US" sz="2800" dirty="0"/>
                  <a:t>high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really changes model prediction</a:t>
                </a:r>
                <a:r>
                  <a:rPr lang="en-US" sz="2800" b="1" dirty="0"/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B7B150D-145A-8049-8A1E-05D2B8FE62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124" y="5606265"/>
                <a:ext cx="7699248" cy="762000"/>
              </a:xfrm>
              <a:prstGeom prst="rect">
                <a:avLst/>
              </a:prstGeom>
              <a:blipFill>
                <a:blip r:embed="rId4"/>
                <a:stretch>
                  <a:fillRect l="-1314" r="-1149"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155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Cook’s distance illustration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500" dirty="0"/>
              <a:t>Red point has very high influence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Removing it really changes prediction for other points</a:t>
            </a:r>
          </a:p>
          <a:p>
            <a:pPr marL="365760" lvl="1" indent="0">
              <a:spcBef>
                <a:spcPts val="1200"/>
              </a:spcBef>
              <a:buNone/>
            </a:pPr>
            <a:endParaRPr lang="en-US" sz="22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F38B91-F32A-7B4F-AA50-E31554A4548A}"/>
              </a:ext>
            </a:extLst>
          </p:cNvPr>
          <p:cNvSpPr txBox="1">
            <a:spLocks/>
          </p:cNvSpPr>
          <p:nvPr/>
        </p:nvSpPr>
        <p:spPr>
          <a:xfrm>
            <a:off x="765048" y="1752600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endParaRPr lang="en-US" sz="19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 marL="365760" lvl="1" indent="0">
              <a:spcBef>
                <a:spcPts val="1200"/>
              </a:spcBef>
              <a:buNone/>
            </a:pPr>
            <a:endParaRPr lang="en-US" sz="1900" dirty="0"/>
          </a:p>
          <a:p>
            <a:pPr lvl="2">
              <a:spcBef>
                <a:spcPts val="1200"/>
              </a:spcBef>
            </a:pPr>
            <a:endParaRPr lang="en-US" sz="19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E768AF-5586-9541-8D24-1AEBF8AB5D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87"/>
          <a:stretch/>
        </p:blipFill>
        <p:spPr>
          <a:xfrm>
            <a:off x="112776" y="3200399"/>
            <a:ext cx="8918448" cy="3680717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ACEA0BB-9D88-CE48-AB4F-7BC0CE38F921}"/>
              </a:ext>
            </a:extLst>
          </p:cNvPr>
          <p:cNvSpPr txBox="1">
            <a:spLocks/>
          </p:cNvSpPr>
          <p:nvPr/>
        </p:nvSpPr>
        <p:spPr>
          <a:xfrm>
            <a:off x="917448" y="1905000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0646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500" dirty="0"/>
              <a:t>HW1 posted and due next Friday 9/24 at 5pm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Make sure you’ve installed </a:t>
            </a:r>
            <a:r>
              <a:rPr lang="en-US" sz="2200" dirty="0" err="1"/>
              <a:t>DMwR</a:t>
            </a:r>
            <a:r>
              <a:rPr lang="en-US" sz="2200" dirty="0"/>
              <a:t> (instructions on Canvas)</a:t>
            </a:r>
          </a:p>
          <a:p>
            <a:pPr>
              <a:spcBef>
                <a:spcPts val="1200"/>
              </a:spcBef>
            </a:pPr>
            <a:r>
              <a:rPr lang="en-US" sz="2500" dirty="0"/>
              <a:t>Office hours: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Monday.       5:00-6:00pm in E62-565 (Mohammad)        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Wednesday  4:30-5:30pm in E51-242 (Ted)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Thursday      5:00-6:00pm in E51-242 (Doron)</a:t>
            </a:r>
          </a:p>
          <a:p>
            <a:pPr lvl="1">
              <a:spcBef>
                <a:spcPts val="1200"/>
              </a:spcBef>
            </a:pPr>
            <a:endParaRPr lang="en-US" sz="1900" dirty="0"/>
          </a:p>
          <a:p>
            <a:pPr lvl="1"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 marL="0" indent="0">
              <a:spcBef>
                <a:spcPts val="1200"/>
              </a:spcBef>
              <a:buNone/>
            </a:pPr>
            <a:endParaRPr lang="en-US" sz="2500" dirty="0"/>
          </a:p>
          <a:p>
            <a:pPr lvl="1">
              <a:spcBef>
                <a:spcPts val="1200"/>
              </a:spcBef>
            </a:pPr>
            <a:endParaRPr lang="en-US" sz="22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388877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500" dirty="0"/>
              <a:t>Data inconsistencies</a:t>
            </a:r>
          </a:p>
          <a:p>
            <a:pPr>
              <a:spcBef>
                <a:spcPts val="1200"/>
              </a:spcBef>
            </a:pPr>
            <a:r>
              <a:rPr lang="en-US" sz="2500" dirty="0"/>
              <a:t>Missing values &amp; imputation</a:t>
            </a:r>
          </a:p>
          <a:p>
            <a:pPr>
              <a:spcBef>
                <a:spcPts val="1200"/>
              </a:spcBef>
            </a:pPr>
            <a:r>
              <a:rPr lang="en-US" sz="2500" dirty="0"/>
              <a:t>Outlier detection</a:t>
            </a:r>
          </a:p>
          <a:p>
            <a:pPr marL="0" indent="0">
              <a:spcBef>
                <a:spcPts val="1200"/>
              </a:spcBef>
              <a:buNone/>
            </a:pPr>
            <a:endParaRPr lang="en-US" sz="2500" dirty="0"/>
          </a:p>
          <a:p>
            <a:pPr lvl="1">
              <a:spcBef>
                <a:spcPts val="1200"/>
              </a:spcBef>
            </a:pPr>
            <a:endParaRPr lang="en-US" sz="22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965805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 mess…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ts val="1200"/>
              </a:spcBef>
            </a:pPr>
            <a:r>
              <a:rPr lang="en-US" sz="2500" b="1" dirty="0"/>
              <a:t>Missing values (NAs) </a:t>
            </a:r>
            <a:r>
              <a:rPr lang="en-US" sz="2500" dirty="0"/>
              <a:t>due to bad entry, or not applicable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Missing student name on Canvas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Course number for the Operations Research Center </a:t>
            </a:r>
            <a:r>
              <a:rPr lang="en-US" sz="2200" dirty="0">
                <a:sym typeface="Wingdings" pitchFamily="2" charset="2"/>
              </a:rPr>
              <a:t></a:t>
            </a:r>
            <a:endParaRPr lang="en-US" sz="2200" dirty="0"/>
          </a:p>
          <a:p>
            <a:pPr>
              <a:spcBef>
                <a:spcPts val="1200"/>
              </a:spcBef>
            </a:pPr>
            <a:r>
              <a:rPr lang="en-US" sz="2500" b="1" dirty="0"/>
              <a:t>Inconsistencies </a:t>
            </a:r>
            <a:r>
              <a:rPr lang="en-US" sz="2500" dirty="0"/>
              <a:t>things that are clearly bad data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Percentage grade is “A+”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Daily temperature of 78C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Cholesterol is over 9000</a:t>
            </a:r>
          </a:p>
          <a:p>
            <a:pPr>
              <a:spcBef>
                <a:spcPts val="1200"/>
              </a:spcBef>
            </a:pPr>
            <a:r>
              <a:rPr lang="en-US" sz="2500" b="1" dirty="0"/>
              <a:t>Outliers </a:t>
            </a:r>
            <a:r>
              <a:rPr lang="en-US" sz="2500" dirty="0"/>
              <a:t>real data, just surprising/uncommon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Grade of 30 when the average was 90 +/-10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Cholesterol of 280</a:t>
            </a:r>
          </a:p>
          <a:p>
            <a:pPr lvl="2">
              <a:spcBef>
                <a:spcPts val="1200"/>
              </a:spcBef>
            </a:pPr>
            <a:endParaRPr lang="en-US" sz="19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78412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messy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>
              <a:spcBef>
                <a:spcPts val="1200"/>
              </a:spcBef>
            </a:pPr>
            <a:endParaRPr lang="en-US" sz="22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F38B91-F32A-7B4F-AA50-E31554A4548A}"/>
              </a:ext>
            </a:extLst>
          </p:cNvPr>
          <p:cNvSpPr txBox="1">
            <a:spLocks/>
          </p:cNvSpPr>
          <p:nvPr/>
        </p:nvSpPr>
        <p:spPr>
          <a:xfrm>
            <a:off x="495300" y="1752600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500" dirty="0"/>
              <a:t>Very subjective process…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Remove NAs or impute them?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Manually correct inconsistencies, or treat as NA?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What is an outlier for your analysis? Cap or treat as NA?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Do everything (within reason) to not throw out data.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More data, more model power.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If patterns are not random, removing data can introduce bias.</a:t>
            </a:r>
          </a:p>
          <a:p>
            <a:pPr lvl="2">
              <a:spcBef>
                <a:spcPts val="1200"/>
              </a:spcBef>
            </a:pPr>
            <a:endParaRPr lang="en-US" sz="19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404052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R!</a:t>
            </a:r>
          </a:p>
        </p:txBody>
      </p:sp>
    </p:spTree>
    <p:extLst>
      <p:ext uri="{BB962C8B-B14F-4D97-AF65-F5344CB8AC3E}">
        <p14:creationId xmlns:p14="http://schemas.microsoft.com/office/powerpoint/2010/main" val="2121891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>
              <a:spcBef>
                <a:spcPts val="1200"/>
              </a:spcBef>
            </a:pPr>
            <a:endParaRPr lang="en-US" sz="22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F38B91-F32A-7B4F-AA50-E31554A4548A}"/>
              </a:ext>
            </a:extLst>
          </p:cNvPr>
          <p:cNvSpPr txBox="1">
            <a:spLocks/>
          </p:cNvSpPr>
          <p:nvPr/>
        </p:nvSpPr>
        <p:spPr>
          <a:xfrm>
            <a:off x="765048" y="1752600"/>
            <a:ext cx="8302752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200"/>
              </a:spcBef>
              <a:buNone/>
            </a:pPr>
            <a:r>
              <a:rPr lang="en-US" sz="2500" dirty="0"/>
              <a:t>There’s different ways to define outliers…</a:t>
            </a:r>
          </a:p>
          <a:p>
            <a:pPr>
              <a:spcBef>
                <a:spcPts val="1200"/>
              </a:spcBef>
            </a:pPr>
            <a:r>
              <a:rPr lang="en-US" sz="2500" dirty="0"/>
              <a:t>Univariate: is value in the “typical” range?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Use a histogram or boxplot</a:t>
            </a:r>
          </a:p>
          <a:p>
            <a:pPr>
              <a:spcBef>
                <a:spcPts val="1200"/>
              </a:spcBef>
            </a:pPr>
            <a:r>
              <a:rPr lang="en-US" sz="2500" dirty="0"/>
              <a:t>Bivariate: is value “typical” after accounting for 2</a:t>
            </a:r>
            <a:r>
              <a:rPr lang="en-US" sz="2500" baseline="30000" dirty="0"/>
              <a:t>nd</a:t>
            </a:r>
            <a:r>
              <a:rPr lang="en-US" sz="2500" dirty="0"/>
              <a:t> variable?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Side-by-side boxplots or regression</a:t>
            </a:r>
          </a:p>
          <a:p>
            <a:pPr>
              <a:spcBef>
                <a:spcPts val="1200"/>
              </a:spcBef>
            </a:pPr>
            <a:r>
              <a:rPr lang="en-US" sz="2500" dirty="0"/>
              <a:t>Multivariate (time-permitting):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Cook’s distance</a:t>
            </a:r>
          </a:p>
          <a:p>
            <a:pPr lvl="1">
              <a:spcBef>
                <a:spcPts val="1200"/>
              </a:spcBef>
            </a:pPr>
            <a:endParaRPr lang="en-US" sz="2200" dirty="0"/>
          </a:p>
          <a:p>
            <a:pPr lvl="1"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 marL="365760" lvl="1" indent="0">
              <a:spcBef>
                <a:spcPts val="1200"/>
              </a:spcBef>
              <a:buNone/>
            </a:pPr>
            <a:endParaRPr lang="en-US" sz="1900" dirty="0"/>
          </a:p>
          <a:p>
            <a:pPr lvl="2">
              <a:spcBef>
                <a:spcPts val="1200"/>
              </a:spcBef>
            </a:pPr>
            <a:endParaRPr lang="en-US" sz="19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4064930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>
              <a:spcBef>
                <a:spcPts val="1200"/>
              </a:spcBef>
            </a:pPr>
            <a:endParaRPr lang="en-US" sz="22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F38B91-F32A-7B4F-AA50-E31554A4548A}"/>
              </a:ext>
            </a:extLst>
          </p:cNvPr>
          <p:cNvSpPr txBox="1">
            <a:spLocks/>
          </p:cNvSpPr>
          <p:nvPr/>
        </p:nvSpPr>
        <p:spPr>
          <a:xfrm>
            <a:off x="765048" y="1752600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500" dirty="0"/>
              <a:t>Look at the distribution. Are there weird tails?</a:t>
            </a: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 marL="365760" lvl="1" indent="0">
              <a:spcBef>
                <a:spcPts val="1200"/>
              </a:spcBef>
              <a:buNone/>
            </a:pPr>
            <a:endParaRPr lang="en-US" sz="1900" dirty="0"/>
          </a:p>
          <a:p>
            <a:pPr lvl="2">
              <a:spcBef>
                <a:spcPts val="1200"/>
              </a:spcBef>
            </a:pPr>
            <a:endParaRPr lang="en-US" sz="19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C5415-A207-884D-847A-1A01FE426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091" y="2209800"/>
            <a:ext cx="5426513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51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BAD2E42-6C5D-DB4F-8A13-9C54C5695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23"/>
          <a:stretch/>
        </p:blipFill>
        <p:spPr>
          <a:xfrm>
            <a:off x="987552" y="3962400"/>
            <a:ext cx="7391400" cy="2819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Univariate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>
              <a:spcBef>
                <a:spcPts val="1200"/>
              </a:spcBef>
            </a:pPr>
            <a:endParaRPr lang="en-US" sz="22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F38B91-F32A-7B4F-AA50-E31554A4548A}"/>
              </a:ext>
            </a:extLst>
          </p:cNvPr>
          <p:cNvSpPr txBox="1">
            <a:spLocks/>
          </p:cNvSpPr>
          <p:nvPr/>
        </p:nvSpPr>
        <p:spPr>
          <a:xfrm>
            <a:off x="765048" y="1752600"/>
            <a:ext cx="8153400" cy="449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US" sz="2500" dirty="0"/>
              <a:t>Use Interquartile Range (IQR) as “reasonable” variance.</a:t>
            </a:r>
          </a:p>
          <a:p>
            <a:pPr>
              <a:spcBef>
                <a:spcPts val="1200"/>
              </a:spcBef>
            </a:pPr>
            <a:r>
              <a:rPr lang="en-US" sz="2500" dirty="0"/>
              <a:t>Identify outliers as: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Below Q</a:t>
            </a:r>
            <a:r>
              <a:rPr lang="en-US" sz="2200" baseline="-25000" dirty="0"/>
              <a:t>1</a:t>
            </a:r>
            <a:r>
              <a:rPr lang="en-US" sz="2200" dirty="0"/>
              <a:t> – 1.5IQR 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Above Q</a:t>
            </a:r>
            <a:r>
              <a:rPr lang="en-US" sz="2200" baseline="-25000" dirty="0"/>
              <a:t>3</a:t>
            </a:r>
            <a:r>
              <a:rPr lang="en-US" sz="2200" dirty="0"/>
              <a:t> + 1.5IQR</a:t>
            </a:r>
            <a:endParaRPr lang="en-US" sz="19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 marL="365760" lvl="1" indent="0">
              <a:spcBef>
                <a:spcPts val="1200"/>
              </a:spcBef>
              <a:buNone/>
            </a:pPr>
            <a:endParaRPr lang="en-US" sz="1900" dirty="0"/>
          </a:p>
          <a:p>
            <a:pPr lvl="2">
              <a:spcBef>
                <a:spcPts val="1200"/>
              </a:spcBef>
            </a:pPr>
            <a:endParaRPr lang="en-US" sz="19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83CF0C4-DF6D-0D42-ADAE-4D18153C630F}"/>
              </a:ext>
            </a:extLst>
          </p:cNvPr>
          <p:cNvSpPr/>
          <p:nvPr/>
        </p:nvSpPr>
        <p:spPr>
          <a:xfrm rot="5400000">
            <a:off x="3778250" y="4874731"/>
            <a:ext cx="190500" cy="1193800"/>
          </a:xfrm>
          <a:prstGeom prst="rightBrace">
            <a:avLst>
              <a:gd name="adj1" fmla="val 13727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A50606-7589-A040-AD90-6E2E099F4F84}"/>
              </a:ext>
            </a:extLst>
          </p:cNvPr>
          <p:cNvSpPr txBox="1"/>
          <p:nvPr/>
        </p:nvSpPr>
        <p:spPr>
          <a:xfrm>
            <a:off x="3608844" y="5566881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IQR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1C3C8C-C8A2-FA47-9BE3-B362805353EE}"/>
              </a:ext>
            </a:extLst>
          </p:cNvPr>
          <p:cNvSpPr txBox="1"/>
          <p:nvPr/>
        </p:nvSpPr>
        <p:spPr>
          <a:xfrm>
            <a:off x="3534853" y="437832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8C9094-070D-7847-8815-B79ABB71EC05}"/>
              </a:ext>
            </a:extLst>
          </p:cNvPr>
          <p:cNvSpPr txBox="1"/>
          <p:nvPr/>
        </p:nvSpPr>
        <p:spPr>
          <a:xfrm>
            <a:off x="4261113" y="437832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3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E9E876-C04B-2A4F-9A2F-82A7B34F8211}"/>
              </a:ext>
            </a:extLst>
          </p:cNvPr>
          <p:cNvSpPr txBox="1"/>
          <p:nvPr/>
        </p:nvSpPr>
        <p:spPr>
          <a:xfrm>
            <a:off x="3087295" y="437832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</a:t>
            </a:r>
            <a:r>
              <a:rPr lang="en-US" baseline="-25000" dirty="0"/>
              <a:t>1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29B3A3-FA88-4044-A1EB-FEF5BD223148}"/>
              </a:ext>
            </a:extLst>
          </p:cNvPr>
          <p:cNvSpPr txBox="1"/>
          <p:nvPr/>
        </p:nvSpPr>
        <p:spPr>
          <a:xfrm>
            <a:off x="5234196" y="437832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69D7CD-7899-3C46-9001-7A02E2BCD5FE}"/>
              </a:ext>
            </a:extLst>
          </p:cNvPr>
          <p:cNvSpPr txBox="1"/>
          <p:nvPr/>
        </p:nvSpPr>
        <p:spPr>
          <a:xfrm>
            <a:off x="1718798" y="4378328"/>
            <a:ext cx="490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4260B80-3497-5249-87AE-5C6712DC64D2}"/>
              </a:ext>
            </a:extLst>
          </p:cNvPr>
          <p:cNvSpPr/>
          <p:nvPr/>
        </p:nvSpPr>
        <p:spPr>
          <a:xfrm>
            <a:off x="6446520" y="4876800"/>
            <a:ext cx="1597152" cy="304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151A90-0B57-4144-B930-E6B5431F5EF3}"/>
              </a:ext>
            </a:extLst>
          </p:cNvPr>
          <p:cNvSpPr txBox="1"/>
          <p:nvPr/>
        </p:nvSpPr>
        <p:spPr>
          <a:xfrm>
            <a:off x="6827353" y="4432980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outliers</a:t>
            </a:r>
          </a:p>
        </p:txBody>
      </p:sp>
      <p:pic>
        <p:nvPicPr>
          <p:cNvPr id="1025" name="Picture 1" descr="page19image3503223936">
            <a:extLst>
              <a:ext uri="{FF2B5EF4-FFF2-40B4-BE49-F238E27FC236}">
                <a16:creationId xmlns:a16="http://schemas.microsoft.com/office/drawing/2014/main" id="{E6EB2FCF-6F2F-014A-8259-105680748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877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44578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5887</TotalTime>
  <Words>503</Words>
  <Application>Microsoft Macintosh PowerPoint</Application>
  <PresentationFormat>On-screen Show (4:3)</PresentationFormat>
  <Paragraphs>122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Cambria Math</vt:lpstr>
      <vt:lpstr>Tw Cen MT</vt:lpstr>
      <vt:lpstr>Wingdings</vt:lpstr>
      <vt:lpstr>Wingdings 2</vt:lpstr>
      <vt:lpstr>Median</vt:lpstr>
      <vt:lpstr>RECITATION 2: Data quality</vt:lpstr>
      <vt:lpstr>Announcements</vt:lpstr>
      <vt:lpstr>Agenda</vt:lpstr>
      <vt:lpstr>What a mess…</vt:lpstr>
      <vt:lpstr>Dealing with messy data</vt:lpstr>
      <vt:lpstr>To R!</vt:lpstr>
      <vt:lpstr>Outliers</vt:lpstr>
      <vt:lpstr>Univariate approach</vt:lpstr>
      <vt:lpstr>Univariate approach</vt:lpstr>
      <vt:lpstr>Bivariate approach (categorical)</vt:lpstr>
      <vt:lpstr>Bivariate approach (continuous)</vt:lpstr>
      <vt:lpstr>Multivariate (Cook’s distance)</vt:lpstr>
      <vt:lpstr>Cook’s distance illustration</vt:lpstr>
    </vt:vector>
  </TitlesOfParts>
  <Company>MIT Sloan School of Management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Recitation 1:  Decision Trees</dc:title>
  <dc:creator>Sloan Technology Services</dc:creator>
  <cp:lastModifiedBy>Theodore Philip Papalexopoulos</cp:lastModifiedBy>
  <cp:revision>150</cp:revision>
  <cp:lastPrinted>2016-09-27T22:19:04Z</cp:lastPrinted>
  <dcterms:created xsi:type="dcterms:W3CDTF">2012-09-04T02:37:44Z</dcterms:created>
  <dcterms:modified xsi:type="dcterms:W3CDTF">2021-09-16T21:50:47Z</dcterms:modified>
</cp:coreProperties>
</file>